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9" r:id="rId5"/>
    <p:sldMasterId id="2147483670" r:id="rId6"/>
  </p:sldMasterIdLst>
  <p:notesMasterIdLst>
    <p:notesMasterId r:id="rId10"/>
  </p:notesMasterIdLst>
  <p:sldIdLst>
    <p:sldId id="256" r:id="rId7"/>
    <p:sldId id="261" r:id="rId8"/>
    <p:sldId id="262" r:id="rId9"/>
  </p:sldIdLst>
  <p:sldSz cx="12192000" cy="6858000"/>
  <p:notesSz cx="6797675" cy="9872663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Light" panose="020B0403050203000203" pitchFamily="34" charset="0"/>
      <p:regular r:id="rId19"/>
      <p:italic r:id="rId20"/>
    </p:embeddedFont>
    <p:embeddedFont>
      <p:font typeface="IBM Plex Serif" panose="02060503050406000203" pitchFamily="18" charset="0"/>
      <p:regular r:id="rId21"/>
      <p:bold r:id="rId22"/>
      <p:italic r:id="rId23"/>
    </p:embeddedFont>
    <p:embeddedFont>
      <p:font typeface="IBM Plex Serif Light" panose="02060403050406000203" pitchFamily="18" charset="0"/>
      <p:regular r:id="rId24"/>
      <p:italic r:id="rId25"/>
    </p:embeddedFont>
    <p:embeddedFont>
      <p:font typeface="IBM Plex Serif Thin" panose="02060203050406000203" pitchFamily="18" charset="0"/>
      <p:regular r:id="rId26"/>
      <p:italic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6F6F6"/>
    <a:srgbClr val="F6F8FC"/>
    <a:srgbClr val="000000"/>
    <a:srgbClr val="FFFFFF"/>
    <a:srgbClr val="FF0A1D"/>
    <a:srgbClr val="1B1B1B"/>
    <a:srgbClr val="1A1920"/>
    <a:srgbClr val="ED6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4" autoAdjust="0"/>
    <p:restoredTop sz="61119" autoAdjust="0"/>
  </p:normalViewPr>
  <p:slideViewPr>
    <p:cSldViewPr snapToGrid="0">
      <p:cViewPr>
        <p:scale>
          <a:sx n="86" d="100"/>
          <a:sy n="86" d="100"/>
        </p:scale>
        <p:origin x="-66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5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3290-C39D-45B6-9EA8-560DDA0656D7}" type="datetimeFigureOut">
              <a:rPr lang="it-IT" smtClean="0"/>
              <a:t>08/12/2023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FFA4-1ED0-45A1-A0B5-5E99393A0C1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36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98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17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5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3F05FB-D326-4BD0-B9A2-574C008F39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96BD26AE-0500-BE0E-06F7-49E79021BCCB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306476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452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55AAE27-2E27-6B9C-3A0C-46DD55746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42883A0B-0DC4-6DAD-4F09-3EA0EBE28A7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0048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857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760"/>
            <a:ext cx="10515600" cy="607695"/>
          </a:xfrm>
        </p:spPr>
        <p:txBody>
          <a:bodyPr anchor="b">
            <a:normAutofit/>
          </a:bodyPr>
          <a:lstStyle>
            <a:lvl1pPr>
              <a:defRPr sz="2700" b="1">
                <a:solidFill>
                  <a:schemeClr val="tx1">
                    <a:lumMod val="50000"/>
                    <a:lumOff val="50000"/>
                  </a:schemeClr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6309D98-24A3-1049-8A70-3F9B942B4469}"/>
              </a:ext>
            </a:extLst>
          </p:cNvPr>
          <p:cNvSpPr txBox="1">
            <a:spLocks/>
          </p:cNvSpPr>
          <p:nvPr userDrawn="1"/>
        </p:nvSpPr>
        <p:spPr>
          <a:xfrm>
            <a:off x="831850" y="915035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0000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7423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6817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0B6B98-075D-C6B9-B1D2-8CE5DDC998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3C5AFB0B-75F8-5BFC-25E2-4DE0B9D1D1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65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27530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9852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777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36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5388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5DC85ADD-EA8D-50F7-9CFE-B8B22A1E4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EA6AE3B-EACB-3C94-2359-59B301D7F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327106"/>
            <a:ext cx="9144000" cy="15028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lang="it-IT" sz="2000" kern="1200" dirty="0" smtClean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r>
              <a:rPr lang="it-IT" dirty="0"/>
              <a:t>Relatore: </a:t>
            </a:r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6535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14726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22031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44871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B82A1814-996C-F346-4E27-D69D243F6E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88F45F50-DE8A-D333-BF19-69A61DA3028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532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51821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571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67009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erif" panose="02060503050406000203" pitchFamily="18" charset="77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800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5727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5975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23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21ABD43-6A3D-532D-D84D-D4AED20CD6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764990CC-7D3C-B3B8-8169-03013EE9AFB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399750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6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734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0802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94CF25-6CD9-49C6-B030-FE622847196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0938AB-A189-499C-8BD1-DE81DA518432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1AB11-7C08-C957-7125-1044CC4BF837}"/>
              </a:ext>
            </a:extLst>
          </p:cNvPr>
          <p:cNvSpPr txBox="1"/>
          <p:nvPr userDrawn="1"/>
        </p:nvSpPr>
        <p:spPr>
          <a:xfrm>
            <a:off x="4597290" y="6148524"/>
            <a:ext cx="2997420" cy="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61799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2FC7420-6275-48D3-A71D-F3548291EF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32307F-CD72-BB9D-8042-508D0153DDF8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A9FBCF-2CA9-5835-D811-00F311A28B22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4949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1357B17-7ED1-4984-99F9-0DA67F0A415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66C28-04A2-857D-5CED-5A36A4D41EBF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84BDC2-7DC7-70F3-9CDE-725303F6DA26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38650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tiff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tiff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3B3C3-57E7-40F9-8417-2FE4CC2E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788894"/>
            <a:ext cx="7727576" cy="24670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3600" dirty="0">
                <a:solidFill>
                  <a:schemeClr val="tx1"/>
                </a:solidFill>
              </a:rPr>
              <a:t>A JSON HTTP Notation for extending application servers with third-party services</a:t>
            </a:r>
            <a:br>
              <a:rPr lang="it-IT" sz="3600" dirty="0">
                <a:solidFill>
                  <a:schemeClr val="tx1"/>
                </a:solidFill>
              </a:rPr>
            </a:br>
            <a:r>
              <a:rPr lang="it-IT" sz="1100" dirty="0">
                <a:solidFill>
                  <a:schemeClr val="tx1"/>
                </a:solidFill>
              </a:rPr>
              <a:t>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rgbClr val="666666"/>
                </a:solidFill>
              </a:rPr>
              <a:t>A case study enabling a virtual file system for the University Cloud Suite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93D06744-791D-6AFB-6E80-8ADD7B53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7"/>
            <a:ext cx="9144000" cy="485540"/>
          </a:xfrm>
        </p:spPr>
        <p:txBody>
          <a:bodyPr>
            <a:normAutofit/>
          </a:bodyPr>
          <a:lstStyle/>
          <a:p>
            <a:r>
              <a:rPr lang="it-IT" b="1" dirty="0"/>
              <a:t>Alessio Giordano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5AD214-7CE6-ADC3-95E1-F7693CCE6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it-IT" sz="1200" dirty="0"/>
          </a:p>
          <a:p>
            <a:r>
              <a:rPr lang="it-IT" sz="1800" dirty="0"/>
              <a:t>Relatore: prof. </a:t>
            </a:r>
            <a:r>
              <a:rPr lang="it-IT" sz="1800" b="1" dirty="0"/>
              <a:t>Simone Palazzo</a:t>
            </a:r>
            <a:endParaRPr lang="it-IT" dirty="0"/>
          </a:p>
          <a:p>
            <a:endParaRPr lang="it-IT" sz="1600" dirty="0"/>
          </a:p>
          <a:p>
            <a:r>
              <a:rPr lang="it-IT" sz="1600" dirty="0"/>
              <a:t>Mercoledì, 13 Dicembre 2023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4898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5A9F68B9-F3E5-BE7A-C7CD-63008E5A86AD}"/>
              </a:ext>
            </a:extLst>
          </p:cNvPr>
          <p:cNvSpPr txBox="1">
            <a:spLocks/>
          </p:cNvSpPr>
          <p:nvPr/>
        </p:nvSpPr>
        <p:spPr>
          <a:xfrm>
            <a:off x="12342624" y="311116"/>
            <a:ext cx="199800000" cy="3636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000"/>
              </a:spcBef>
              <a:defRPr/>
            </a:pPr>
            <a:r>
              <a:rPr lang="en-US" sz="2200" dirty="0">
                <a:solidFill>
                  <a:schemeClr val="tx1">
                    <a:alpha val="75000"/>
                  </a:schemeClr>
                </a:solidFill>
                <a:latin typeface="IBM Plex Serif Light" panose="02060403050406000203" pitchFamily="18" charset="77"/>
              </a:rPr>
              <a:t>37000 lines of source code and counting…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Albo • Syllabus • Auditorium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Sync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and Settings • Plugins • Storage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CodeViewer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MediaPlayer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PDFViewer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TextViewer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•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WebViewer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• The Object Tree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Traversal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666666">
                    <a:alpha val="75000"/>
                  </a:srgbClr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 (OTT) 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The </a:t>
            </a:r>
            <a:r>
              <a:rPr lang="it-IT" sz="2000" b="1" dirty="0" err="1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Auxiliary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 Toolkit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TKAboutDialog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TKPlainButton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TKLinkButton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TKCheckmarkButton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TKCheckmarkGroup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TKClock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TKColumnScroll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TKDesktopView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TKDialogForm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TKDialogApp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TKPlainField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TKDottedField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TKFooter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TKPageHeader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TKSectionHeader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TKIconImage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TKIconButton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TKIconView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TKIconDesktop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TKIconBanner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TKIconGroup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TKIconBar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TKInfoDate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TKInfoEntry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TKInfoPanel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TKLocalizedNode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TKLocalizedString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TKMarqueeText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TKPageManager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TKPathComponent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TKPathBar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TKMenuItem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TKPopupMenu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TKProgressComponent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TKProgressBar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TKSeekBar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TKPulsingLoader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TKLineSeparator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TKThinSeparator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TKRegularSeparator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TKMediumSeparator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TKBoldSeparator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TKDottedSeparator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TKSpeaker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TKStatusBar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TKWebPage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TKWindowFullscreen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TKRootWindow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TKWindowLocation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TKPopupWindow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TKWindowButton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TKWindowState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The JSON HTTP </a:t>
            </a:r>
            <a:r>
              <a:rPr lang="it-IT" sz="2000" b="1" dirty="0" err="1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Notation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 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" panose="020B0503050203000203" pitchFamily="34" charset="0"/>
              </a:rPr>
              <a:t>(JOHN)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JOHN+Options+Group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About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Assertion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Authorization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Body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Execution+Redirection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IOProtocol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IOPayload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IOMarkup+XML+HTML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Merger • Cookies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Parameters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Repetition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Result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Stage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Variable+Substitution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AnyResult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ExpectedResult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ExpectedValue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SettableValue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HTMLParser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Subscript+Element+Key+Index+Bound+Pattern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DebugDelegate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LoggerDelegate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JOHNEditor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</a:t>
            </a:r>
            <a:r>
              <a:rPr lang="it-IT" sz="2000" b="1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Converters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for </a:t>
            </a:r>
            <a:r>
              <a:rPr lang="it-IT" sz="2000" b="1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LibreOffice-Accepted</a:t>
            </a:r>
            <a:r>
              <a:rPr lang="it-IT" sz="2000" b="1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File Formats 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(CLAFF) Office Open XML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OpenDocument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Pages • Numbers • </a:t>
            </a:r>
            <a:r>
              <a:rPr lang="it-IT" sz="2000" dirty="0" err="1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Keynote</a:t>
            </a:r>
            <a:r>
              <a:rPr lang="it-IT" sz="2000" dirty="0">
                <a:solidFill>
                  <a:srgbClr val="666666">
                    <a:alpha val="75000"/>
                  </a:srgbClr>
                </a:solidFill>
                <a:latin typeface="IBM Plex Sans Light" panose="020B0403050203000203" pitchFamily="34" charset="0"/>
              </a:rPr>
              <a:t> • Rich Text Format • EPUB • DOC • XLS • PPT • CSV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FA236F6-3686-E64C-B481-A2F4896B2652}"/>
              </a:ext>
            </a:extLst>
          </p:cNvPr>
          <p:cNvSpPr/>
          <p:nvPr/>
        </p:nvSpPr>
        <p:spPr>
          <a:xfrm>
            <a:off x="0" y="209383"/>
            <a:ext cx="12192001" cy="461742"/>
          </a:xfrm>
          <a:prstGeom prst="rect">
            <a:avLst/>
          </a:prstGeom>
          <a:gradFill>
            <a:gsLst>
              <a:gs pos="31000">
                <a:srgbClr val="F6F6F6"/>
              </a:gs>
              <a:gs pos="0">
                <a:srgbClr val="F6F6F6"/>
              </a:gs>
              <a:gs pos="34000">
                <a:srgbClr val="F6F6F6">
                  <a:alpha val="0"/>
                </a:srgbClr>
              </a:gs>
              <a:gs pos="95000">
                <a:srgbClr val="F6F6F6"/>
              </a:gs>
              <a:gs pos="92000">
                <a:srgbClr val="F6F6F6">
                  <a:alpha val="0"/>
                </a:srgbClr>
              </a:gs>
              <a:gs pos="100000">
                <a:srgbClr val="F6F6F6"/>
              </a:gs>
            </a:gsLst>
            <a:lin ang="0" scaled="0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9" name="Titolo 1">
            <a:extLst>
              <a:ext uri="{FF2B5EF4-FFF2-40B4-BE49-F238E27FC236}">
                <a16:creationId xmlns:a16="http://schemas.microsoft.com/office/drawing/2014/main" id="{186BD90C-BBE9-A041-BC47-446B81A113F1}"/>
              </a:ext>
            </a:extLst>
          </p:cNvPr>
          <p:cNvSpPr txBox="1">
            <a:spLocks/>
          </p:cNvSpPr>
          <p:nvPr/>
        </p:nvSpPr>
        <p:spPr>
          <a:xfrm>
            <a:off x="838800" y="673200"/>
            <a:ext cx="10515600" cy="42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3300" dirty="0">
                <a:solidFill>
                  <a:schemeClr val="tx1"/>
                </a:solidFill>
              </a:rPr>
              <a:t>The University Cloud Suite</a:t>
            </a:r>
          </a:p>
        </p:txBody>
      </p:sp>
      <p:sp>
        <p:nvSpPr>
          <p:cNvPr id="128" name="Titolo 1">
            <a:extLst>
              <a:ext uri="{FF2B5EF4-FFF2-40B4-BE49-F238E27FC236}">
                <a16:creationId xmlns:a16="http://schemas.microsoft.com/office/drawing/2014/main" id="{5B4BB912-5E63-A04B-8FE3-DC556F78BF43}"/>
              </a:ext>
            </a:extLst>
          </p:cNvPr>
          <p:cNvSpPr txBox="1">
            <a:spLocks/>
          </p:cNvSpPr>
          <p:nvPr/>
        </p:nvSpPr>
        <p:spPr>
          <a:xfrm>
            <a:off x="849600" y="306000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Obiettivi e Contenuti</a:t>
            </a:r>
            <a:r>
              <a:rPr lang="it-IT" sz="2200" dirty="0">
                <a:solidFill>
                  <a:srgbClr val="666666"/>
                </a:solidFill>
                <a:latin typeface="IBM Plex Serif Thin" panose="02060203050406000203" pitchFamily="18" charset="77"/>
              </a:rPr>
              <a:t> </a:t>
            </a:r>
            <a:endParaRPr lang="it-IT" sz="2200" dirty="0"/>
          </a:p>
        </p:txBody>
      </p: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634D63B2-3ED0-604D-B6BA-E252E3AD0571}"/>
              </a:ext>
            </a:extLst>
          </p:cNvPr>
          <p:cNvGrpSpPr/>
          <p:nvPr/>
        </p:nvGrpSpPr>
        <p:grpSpPr>
          <a:xfrm>
            <a:off x="-36000" y="-7477200"/>
            <a:ext cx="12229200" cy="6912000"/>
            <a:chOff x="-46690" y="-7477200"/>
            <a:chExt cx="12192000" cy="6876000"/>
          </a:xfrm>
        </p:grpSpPr>
        <p:sp>
          <p:nvSpPr>
            <p:cNvPr id="126" name="Rettangolo 125">
              <a:extLst>
                <a:ext uri="{FF2B5EF4-FFF2-40B4-BE49-F238E27FC236}">
                  <a16:creationId xmlns:a16="http://schemas.microsoft.com/office/drawing/2014/main" id="{D69FFB88-F150-9946-98D8-7C642EDC24CC}"/>
                </a:ext>
              </a:extLst>
            </p:cNvPr>
            <p:cNvSpPr/>
            <p:nvPr/>
          </p:nvSpPr>
          <p:spPr>
            <a:xfrm>
              <a:off x="-46690" y="-7477200"/>
              <a:ext cx="12192000" cy="687600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D75E26A-6D93-FC4B-AE58-88F7EE8EB6D1}"/>
                </a:ext>
              </a:extLst>
            </p:cNvPr>
            <p:cNvSpPr txBox="1"/>
            <p:nvPr/>
          </p:nvSpPr>
          <p:spPr>
            <a:xfrm>
              <a:off x="809768" y="-6804576"/>
              <a:ext cx="10515600" cy="4212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it-IT" sz="3300" dirty="0">
                  <a:solidFill>
                    <a:schemeClr val="bg1">
                      <a:alpha val="0"/>
                    </a:schemeClr>
                  </a:solidFill>
                  <a:latin typeface="IBM Plex Serif" panose="02060503050406000203" pitchFamily="18" charset="77"/>
                </a:rPr>
                <a:t>The University Cloud Suite</a:t>
              </a:r>
              <a:endParaRPr lang="it-IT" sz="3300" dirty="0">
                <a:solidFill>
                  <a:schemeClr val="bg1">
                    <a:alpha val="0"/>
                  </a:schemeClr>
                </a:solidFill>
              </a:endParaRPr>
            </a:p>
          </p:txBody>
        </p:sp>
      </p:grpSp>
      <p:pic>
        <p:nvPicPr>
          <p:cNvPr id="45" name="Immagine 44" descr="PictureViewer.html">
            <a:extLst>
              <a:ext uri="{FF2B5EF4-FFF2-40B4-BE49-F238E27FC236}">
                <a16:creationId xmlns:a16="http://schemas.microsoft.com/office/drawing/2014/main" id="{CEB5E296-F2F1-6E4B-BA38-58065D2A50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371" y="1008687"/>
            <a:ext cx="3697442" cy="29880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D4CA03C-D7EA-F948-A270-44F3F52619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86" y="1597658"/>
            <a:ext cx="3547827" cy="4032000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380D84-2BEE-1A45-B098-F8006156B5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231" y="3275022"/>
            <a:ext cx="4585741" cy="3096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5291F0CF-452E-8644-9A83-5B54175462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926" y="3049131"/>
            <a:ext cx="2844282" cy="3204000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BED8D77E-CC83-D941-89C7-11849584401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891" y="1158850"/>
            <a:ext cx="2742935" cy="2952000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9C872320-3653-874F-B417-F641CD13215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362" y="4728469"/>
            <a:ext cx="3138495" cy="1286949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D0280066-196C-8B45-A2C3-8096F1A4D11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734" y="2960161"/>
            <a:ext cx="1433369" cy="3204000"/>
          </a:xfrm>
          <a:prstGeom prst="rect">
            <a:avLst/>
          </a:prstGeom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05F32AC3-B3BF-E747-9993-DD95025B471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129" y="2536175"/>
            <a:ext cx="2851157" cy="2826000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03EA6D9A-2D85-5444-BD0C-E8560FBD0FB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52" y="1564625"/>
            <a:ext cx="3167763" cy="2556000"/>
          </a:xfrm>
          <a:prstGeom prst="rect">
            <a:avLst/>
          </a:prstGeom>
        </p:spPr>
      </p:pic>
      <p:pic>
        <p:nvPicPr>
          <p:cNvPr id="100" name="Immagine 99">
            <a:extLst>
              <a:ext uri="{FF2B5EF4-FFF2-40B4-BE49-F238E27FC236}">
                <a16:creationId xmlns:a16="http://schemas.microsoft.com/office/drawing/2014/main" id="{F531757D-658B-0340-93C9-3FA141AD389B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315" y="1208314"/>
            <a:ext cx="2840383" cy="3492000"/>
          </a:xfrm>
          <a:prstGeom prst="rect">
            <a:avLst/>
          </a:prstGeom>
        </p:spPr>
      </p:pic>
      <p:pic>
        <p:nvPicPr>
          <p:cNvPr id="108" name="Immagine 107">
            <a:extLst>
              <a:ext uri="{FF2B5EF4-FFF2-40B4-BE49-F238E27FC236}">
                <a16:creationId xmlns:a16="http://schemas.microsoft.com/office/drawing/2014/main" id="{DEC1B789-3EB3-B04C-911B-7B4529FA1A4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655" y="3952922"/>
            <a:ext cx="2946782" cy="2304000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0E7842B0-2463-844A-A30E-F95960868A5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321" y="4219000"/>
            <a:ext cx="2836800" cy="1418401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9785B6A7-EDD4-F64E-B494-7CF95F027D1C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057" y="1804033"/>
            <a:ext cx="2953267" cy="3564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3B4ECD8-EBE9-3745-AA09-6422ACE99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000" y="977585"/>
            <a:ext cx="9388800" cy="528120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3637D0B-6198-32EC-5363-37FAD4D5AB52}"/>
              </a:ext>
            </a:extLst>
          </p:cNvPr>
          <p:cNvSpPr txBox="1">
            <a:spLocks/>
          </p:cNvSpPr>
          <p:nvPr/>
        </p:nvSpPr>
        <p:spPr>
          <a:xfrm>
            <a:off x="3686231" y="28744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666666"/>
                </a:solidFill>
                <a:latin typeface="IBM Plex Serif Thin" panose="02060203050406000203" pitchFamily="18" charset="77"/>
              </a:rPr>
              <a:t>/ 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6924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01 L 0.00143 1.0865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4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27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43 -0.60301 L -2.5E-6 2.22222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30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-0.65509 L -1.875E-6 -2.96296E-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3361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73 -0.6426 L -3.125E-6 -2.96296E-6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3217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84 0.53403 L 5.91974E-17 -2.96296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267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55741 L -2.08333E-6 -3.7037E-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46135 L 1.66667E-6 -3.33333E-6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307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66875 L -4.16667E-7 4.07407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-3344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359 0.54491 L -3.125E-6 -2.59259E-6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2745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62 0.14259 L -1.66667E-6 -7.40741E-7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713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54907 L -4.58333E-6 -7.40741E-7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454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95 0.00208 L -6.25E-7 4.81481E-6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-11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258 -0.52431 L -1.25E-6 -1.11111E-6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602 L -17.13477 -0.00648 " pathEditMode="relative" rAng="0" ptsTypes="AA">
                                      <p:cBhvr>
                                        <p:cTn id="89" dur="15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6745" y="-2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3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3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7500"/>
                            </p:stCondLst>
                            <p:childTnLst>
                              <p:par>
                                <p:cTn id="9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E52674A-CD96-9C4D-85CE-C03F7C6894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1728" y="1798175"/>
            <a:ext cx="2925170" cy="3564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3268035-396D-9B4F-8571-0F88DD7D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516" y="554928"/>
            <a:ext cx="4544508" cy="5536986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30EDC1F-9F84-AC41-A366-FBC5D376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830"/>
            <a:ext cx="10515600" cy="421200"/>
          </a:xfrm>
        </p:spPr>
        <p:txBody>
          <a:bodyPr>
            <a:noAutofit/>
          </a:bodyPr>
          <a:lstStyle/>
          <a:p>
            <a:r>
              <a:rPr lang="it-IT" sz="3300" dirty="0">
                <a:solidFill>
                  <a:schemeClr val="tx1"/>
                </a:solidFill>
              </a:rPr>
              <a:t>The JSON HTTP Notation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83AE0D3-7531-EB4D-8DF8-7061F04DBC91}"/>
              </a:ext>
            </a:extLst>
          </p:cNvPr>
          <p:cNvSpPr txBox="1">
            <a:spLocks/>
          </p:cNvSpPr>
          <p:nvPr/>
        </p:nvSpPr>
        <p:spPr>
          <a:xfrm>
            <a:off x="850025" y="306705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Risultati e Conclusioni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CD18B49-0F67-3242-81F6-54AE48E6FF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757" y="2063421"/>
            <a:ext cx="2520000" cy="25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85E4DCC-AEE2-EB4B-9EB5-9DB59547C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57" y="2063421"/>
            <a:ext cx="2520000" cy="2520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1C5A2FA-C1D4-A949-B0CD-BED2D028C2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366" y="2063421"/>
            <a:ext cx="2520000" cy="2520000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C145DBC1-313A-5F4A-AE62-B36B3D80FA32}"/>
              </a:ext>
            </a:extLst>
          </p:cNvPr>
          <p:cNvSpPr txBox="1">
            <a:spLocks/>
          </p:cNvSpPr>
          <p:nvPr/>
        </p:nvSpPr>
        <p:spPr>
          <a:xfrm>
            <a:off x="850025" y="1433050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Language Specification</a:t>
            </a: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727FD849-48B2-0540-8825-E6F2D9BEEE59}"/>
              </a:ext>
            </a:extLst>
          </p:cNvPr>
          <p:cNvSpPr txBox="1">
            <a:spLocks/>
          </p:cNvSpPr>
          <p:nvPr/>
        </p:nvSpPr>
        <p:spPr>
          <a:xfrm>
            <a:off x="850025" y="4848667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Runtime </a:t>
            </a:r>
            <a:r>
              <a:rPr lang="it-IT" sz="2200" i="1" dirty="0">
                <a:solidFill>
                  <a:srgbClr val="1B1B1B"/>
                </a:solidFill>
              </a:rPr>
              <a:t>for Swift</a:t>
            </a: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744D6BA1-68D2-E444-8594-63B774A85287}"/>
              </a:ext>
            </a:extLst>
          </p:cNvPr>
          <p:cNvSpPr txBox="1">
            <a:spLocks/>
          </p:cNvSpPr>
          <p:nvPr/>
        </p:nvSpPr>
        <p:spPr>
          <a:xfrm>
            <a:off x="838200" y="5362175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Editor </a:t>
            </a:r>
            <a:r>
              <a:rPr lang="it-IT" sz="2200" i="1" dirty="0">
                <a:solidFill>
                  <a:srgbClr val="1A1920"/>
                </a:solidFill>
              </a:rPr>
              <a:t>for macOS</a:t>
            </a:r>
          </a:p>
        </p:txBody>
      </p:sp>
      <p:cxnSp>
        <p:nvCxnSpPr>
          <p:cNvPr id="5" name="Connettore 4 4">
            <a:extLst>
              <a:ext uri="{FF2B5EF4-FFF2-40B4-BE49-F238E27FC236}">
                <a16:creationId xmlns:a16="http://schemas.microsoft.com/office/drawing/2014/main" id="{94BBFC95-3831-6A4B-B2B6-4E1D218459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3030" y="4597937"/>
            <a:ext cx="449945" cy="409492"/>
          </a:xfrm>
          <a:prstGeom prst="bentConnector3">
            <a:avLst>
              <a:gd name="adj1" fmla="val 1613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03125379-BC62-9F4C-A4C4-7E086F9DF6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7491" y="2440750"/>
            <a:ext cx="1802116" cy="50311"/>
          </a:xfrm>
          <a:prstGeom prst="bentConnector4">
            <a:avLst>
              <a:gd name="adj1" fmla="val -262"/>
              <a:gd name="adj2" fmla="val 554374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F2299DF7-090F-9743-B4A2-EF03ECF2A95D}"/>
              </a:ext>
            </a:extLst>
          </p:cNvPr>
          <p:cNvCxnSpPr/>
          <p:nvPr/>
        </p:nvCxnSpPr>
        <p:spPr>
          <a:xfrm>
            <a:off x="4020459" y="5544737"/>
            <a:ext cx="2846487" cy="0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39CC82F-91D8-2E42-B939-78D6665F1FD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739" y="722675"/>
            <a:ext cx="5715000" cy="5715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4B9AADD-36AC-CA44-98B1-ED1F0785AB7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351988"/>
            <a:ext cx="5638800" cy="5638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15495E-BF2B-E04A-A577-BFE94BC181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57" y="7351988"/>
            <a:ext cx="4057650" cy="40576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E404A9-F9D4-7441-93D0-409A72C9F06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516" y="-6985111"/>
            <a:ext cx="6686550" cy="66865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D88836-2E82-274B-86D4-07ACDD160E9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85492"/>
            <a:ext cx="5473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0768 -0.0384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-1.0868 L -0.08021 -1.0868 " pathEditMode="relative" rAng="0" ptsTypes="AA">
                                      <p:cBhvr>
                                        <p:cTn id="6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69 1.02199 L -0.22773 1.02199 " pathEditMode="relative" rAng="0" ptsTypes="AA">
                                      <p:cBhvr>
                                        <p:cTn id="7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987 -0.07199 L -0.64987 -0.07014 " pathEditMode="relative" rAng="0" ptsTypes="AA">
                                      <p:cBhvr>
                                        <p:cTn id="9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87685 L 0.13646 -0.87476 " pathEditMode="relative" rAng="0" ptsTypes="AA">
                                      <p:cBhvr>
                                        <p:cTn id="10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9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1.05416 L 0.13802 1.05208 " pathEditMode="relative" rAng="0" ptsTypes="AA">
                                      <p:cBhvr>
                                        <p:cTn id="12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CE079615D884A940FCB6663749814" ma:contentTypeVersion="12" ma:contentTypeDescription="Create a new document." ma:contentTypeScope="" ma:versionID="730a3498471033da2349798728f12144">
  <xsd:schema xmlns:xsd="http://www.w3.org/2001/XMLSchema" xmlns:xs="http://www.w3.org/2001/XMLSchema" xmlns:p="http://schemas.microsoft.com/office/2006/metadata/properties" xmlns:ns3="c224ffea-49cd-4700-9eee-e6fd160cd816" xmlns:ns4="d543374b-509c-4350-a5c8-3c1bd8055ec5" targetNamespace="http://schemas.microsoft.com/office/2006/metadata/properties" ma:root="true" ma:fieldsID="8e3cb5a327f01176a942c93285e0e7f8" ns3:_="" ns4:_="">
    <xsd:import namespace="c224ffea-49cd-4700-9eee-e6fd160cd816"/>
    <xsd:import namespace="d543374b-509c-4350-a5c8-3c1bd8055e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4ffea-49cd-4700-9eee-e6fd160cd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3374b-509c-4350-a5c8-3c1bd8055e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94CC2E-81AE-412E-A18E-BB25285B1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24ffea-49cd-4700-9eee-e6fd160cd816"/>
    <ds:schemaRef ds:uri="d543374b-509c-4350-a5c8-3c1bd8055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56A7A6B-3949-4E1B-BAB3-FDC63B06C8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0E3395-82EA-4C3E-97EF-88C74BF5F12D}">
  <ds:schemaRefs>
    <ds:schemaRef ds:uri="http://schemas.microsoft.com/office/2006/documentManagement/types"/>
    <ds:schemaRef ds:uri="http://schemas.openxmlformats.org/package/2006/metadata/core-properties"/>
    <ds:schemaRef ds:uri="c224ffea-49cd-4700-9eee-e6fd160cd816"/>
    <ds:schemaRef ds:uri="d543374b-509c-4350-a5c8-3c1bd8055ec5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9855</TotalTime>
  <Words>329</Words>
  <Application>Microsoft Office PowerPoint</Application>
  <PresentationFormat>Widescreen</PresentationFormat>
  <Paragraphs>19</Paragraphs>
  <Slides>3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</vt:i4>
      </vt:variant>
    </vt:vector>
  </HeadingPairs>
  <TitlesOfParts>
    <vt:vector size="13" baseType="lpstr">
      <vt:lpstr>IBM Plex Sans</vt:lpstr>
      <vt:lpstr>Arial</vt:lpstr>
      <vt:lpstr>IBM Plex Serif Thin</vt:lpstr>
      <vt:lpstr>Calibri</vt:lpstr>
      <vt:lpstr>IBM Plex Serif</vt:lpstr>
      <vt:lpstr>IBM Plex Sans Light</vt:lpstr>
      <vt:lpstr>IBM Plex Serif Light</vt:lpstr>
      <vt:lpstr>Tema di Office</vt:lpstr>
      <vt:lpstr>1_Tema di Office</vt:lpstr>
      <vt:lpstr>2_Tema di Office</vt:lpstr>
      <vt:lpstr>A JSON HTTP Notation for extending application servers with third-party services   A case study enabling a virtual file system for the University Cloud Suite</vt:lpstr>
      <vt:lpstr>Presentazione standard di PowerPoint</vt:lpstr>
      <vt:lpstr>The JSON HTTP Notation</vt:lpstr>
    </vt:vector>
  </TitlesOfParts>
  <Manager>Relatore</Manager>
  <Company>Università degli Studi di Catania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JSON HTTP Notation for extending application servers with third-party services: a case study enabling a virtual file system for the University Cloud Suite</dc:title>
  <dc:subject/>
  <dc:creator>Alessio Giordano</dc:creator>
  <cp:keywords/>
  <dc:description/>
  <cp:lastModifiedBy>Alessio Giordano</cp:lastModifiedBy>
  <cp:revision>149</cp:revision>
  <cp:lastPrinted>2021-11-08T11:31:05Z</cp:lastPrinted>
  <dcterms:created xsi:type="dcterms:W3CDTF">2021-11-05T11:52:19Z</dcterms:created>
  <dcterms:modified xsi:type="dcterms:W3CDTF">2023-12-08T20:23:09Z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0x0101003E9CE079615D884A940FCB6663749814</vt:lpwstr>
  </property>
</Properties>
</file>